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3"/>
  </p:notesMasterIdLst>
  <p:handoutMasterIdLst>
    <p:handoutMasterId r:id="rId14"/>
  </p:handoutMasterIdLst>
  <p:sldIdLst>
    <p:sldId id="782" r:id="rId2"/>
    <p:sldId id="783" r:id="rId3"/>
    <p:sldId id="929" r:id="rId4"/>
    <p:sldId id="1058" r:id="rId5"/>
    <p:sldId id="1063" r:id="rId6"/>
    <p:sldId id="1066" r:id="rId7"/>
    <p:sldId id="1064" r:id="rId8"/>
    <p:sldId id="1065" r:id="rId9"/>
    <p:sldId id="1049" r:id="rId10"/>
    <p:sldId id="1043" r:id="rId11"/>
    <p:sldId id="1067" r:id="rId12"/>
  </p:sldIdLst>
  <p:sldSz cx="9144000" cy="6858000" type="screen4x3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92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33"/>
    <a:srgbClr val="FFE1FF"/>
    <a:srgbClr val="FF0000"/>
    <a:srgbClr val="FF3399"/>
    <a:srgbClr val="FF0066"/>
    <a:srgbClr val="FF9900"/>
    <a:srgbClr val="FFFF00"/>
    <a:srgbClr val="BCE292"/>
    <a:srgbClr val="FF9999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59" autoAdjust="0"/>
    <p:restoredTop sz="96686" autoAdjust="0"/>
  </p:normalViewPr>
  <p:slideViewPr>
    <p:cSldViewPr>
      <p:cViewPr varScale="1">
        <p:scale>
          <a:sx n="88" d="100"/>
          <a:sy n="88" d="100"/>
        </p:scale>
        <p:origin x="1332" y="90"/>
      </p:cViewPr>
      <p:guideLst>
        <p:guide orient="horz" pos="4292"/>
        <p:guide pos="5759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-3414" y="-108"/>
      </p:cViewPr>
      <p:guideLst>
        <p:guide orient="horz" pos="3127"/>
        <p:guide pos="214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2863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CE60035F-29D4-45AF-8B7F-1BD0E935FF38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307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46BCA7C2-A0FB-422D-9DDA-4CDEEDEC987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Group 1079"/>
          <p:cNvGraphicFramePr>
            <a:graphicFrameLocks noGrp="1"/>
          </p:cNvGraphicFramePr>
          <p:nvPr/>
        </p:nvGraphicFramePr>
        <p:xfrm>
          <a:off x="50800" y="693738"/>
          <a:ext cx="9063037" cy="5948362"/>
        </p:xfrm>
        <a:graphic>
          <a:graphicData uri="http://schemas.openxmlformats.org/drawingml/2006/table">
            <a:tbl>
              <a:tblPr/>
              <a:tblGrid>
                <a:gridCol w="6938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4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4836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horzOverflow="overflow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" name="Group 1072"/>
          <p:cNvGraphicFramePr>
            <a:graphicFrameLocks noGrp="1"/>
          </p:cNvGraphicFramePr>
          <p:nvPr/>
        </p:nvGraphicFramePr>
        <p:xfrm>
          <a:off x="57150" y="106363"/>
          <a:ext cx="9042400" cy="471487"/>
        </p:xfrm>
        <a:graphic>
          <a:graphicData uri="http://schemas.openxmlformats.org/drawingml/2006/table">
            <a:tbl>
              <a:tblPr/>
              <a:tblGrid>
                <a:gridCol w="7805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9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0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723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3019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025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509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444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학년</a:t>
                      </a: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-</a:t>
                      </a: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학기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단원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STEP</a:t>
                      </a:r>
                    </a:p>
                  </a:txBody>
                  <a:tcPr marL="91439" marR="91439" marT="45734" marB="45734" anchor="ctr" horzOverflow="overflow"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File Name</a:t>
                      </a: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08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제재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차시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ACTIVITY</a:t>
                      </a:r>
                    </a:p>
                  </a:txBody>
                  <a:tcPr marL="91439" marR="91439" marT="45734" marB="45734" anchor="ctr" horzOverflow="overflow"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horzOverflow="overflow"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120" name="AutoShape 17"/>
          <p:cNvSpPr>
            <a:spLocks noChangeArrowheads="1"/>
          </p:cNvSpPr>
          <p:nvPr/>
        </p:nvSpPr>
        <p:spPr bwMode="auto">
          <a:xfrm>
            <a:off x="7024688" y="66675"/>
            <a:ext cx="836612" cy="274638"/>
          </a:xfrm>
          <a:prstGeom prst="roundRect">
            <a:avLst>
              <a:gd name="adj" fmla="val 50000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defRPr/>
            </a:pPr>
            <a:endParaRPr lang="en-US" altLang="ko-KR" sz="800">
              <a:solidFill>
                <a:srgbClr val="000000"/>
              </a:solidFill>
              <a:latin typeface="Arial" pitchFamily="34" charset="0"/>
              <a:ea typeface="돋움" pitchFamily="50" charset="-127"/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/>
        </p:nvGraphicFramePr>
        <p:xfrm>
          <a:off x="60325" y="5815013"/>
          <a:ext cx="6923853" cy="808038"/>
        </p:xfrm>
        <a:graphic>
          <a:graphicData uri="http://schemas.openxmlformats.org/drawingml/2006/table">
            <a:tbl>
              <a:tblPr/>
              <a:tblGrid>
                <a:gridCol w="692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08038">
                <a:tc>
                  <a:txBody>
                    <a:bodyPr/>
                    <a:lstStyle/>
                    <a:p>
                      <a:pPr latinLnBrk="1"/>
                      <a:endParaRPr lang="ko-KR" altLang="en-US" sz="18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T="45747" marB="45747">
                    <a:lnL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277" name="Group 85"/>
          <p:cNvGraphicFramePr>
            <a:graphicFrameLocks noGrp="1"/>
          </p:cNvGraphicFramePr>
          <p:nvPr/>
        </p:nvGraphicFramePr>
        <p:xfrm>
          <a:off x="122238" y="5876925"/>
          <a:ext cx="576263" cy="187350"/>
        </p:xfrm>
        <a:graphic>
          <a:graphicData uri="http://schemas.openxmlformats.org/drawingml/2006/table">
            <a:tbl>
              <a:tblPr/>
              <a:tblGrid>
                <a:gridCol w="5762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7325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Θ 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비고</a:t>
                      </a:r>
                    </a:p>
                  </a:txBody>
                  <a:tcPr marL="53929" marR="53929" marT="25095" marB="25095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33" name="TextBox 8"/>
          <p:cNvSpPr txBox="1">
            <a:spLocks noChangeArrowheads="1"/>
          </p:cNvSpPr>
          <p:nvPr/>
        </p:nvSpPr>
        <p:spPr bwMode="auto">
          <a:xfrm>
            <a:off x="8424863" y="6348413"/>
            <a:ext cx="611187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9pPr>
          </a:lstStyle>
          <a:p>
            <a:pPr algn="r" eaLnBrk="1" hangingPunct="1">
              <a:defRPr/>
            </a:pPr>
            <a:fld id="{6F825045-DBE2-4E92-A14B-AB94969E9944}" type="slidenum">
              <a:rPr lang="en-US" altLang="ko-KR" sz="100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pPr algn="r" eaLnBrk="1" hangingPunct="1">
                <a:defRPr/>
              </a:pPr>
              <a:t>‹#›</a:t>
            </a:fld>
            <a:endParaRPr lang="ko-KR" altLang="en-US" sz="1000" smtClean="0">
              <a:solidFill>
                <a:srgbClr val="FF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2.png"/><Relationship Id="rId7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5.png"/><Relationship Id="rId5" Type="http://schemas.openxmlformats.org/officeDocument/2006/relationships/image" Target="../media/image8.png"/><Relationship Id="rId10" Type="http://schemas.openxmlformats.org/officeDocument/2006/relationships/image" Target="../media/image14.png"/><Relationship Id="rId4" Type="http://schemas.openxmlformats.org/officeDocument/2006/relationships/image" Target="../media/image7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36" name="Group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175759"/>
              </p:ext>
            </p:extLst>
          </p:nvPr>
        </p:nvGraphicFramePr>
        <p:xfrm>
          <a:off x="34925" y="2446338"/>
          <a:ext cx="8929688" cy="3380844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03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260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30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461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번호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작성일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내용 비고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  <a:endParaRPr kumimoji="0" lang="en-US" altLang="ko-KR" sz="1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(</a:t>
                      </a: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내선번호</a:t>
                      </a:r>
                      <a:r>
                        <a:rPr kumimoji="0" lang="en-US" altLang="ko-KR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)</a:t>
                      </a:r>
                      <a:endParaRPr kumimoji="0" lang="ko-KR" altLang="en-US" sz="1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검토자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1.0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2021.01.04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발생</a:t>
                      </a: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이초희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48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2.0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2021.01.18</a:t>
                      </a: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 검수</a:t>
                      </a: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이초희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6759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11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3" name="Group 205"/>
          <p:cNvGraphicFramePr>
            <a:graphicFrameLocks noGrp="1"/>
          </p:cNvGraphicFramePr>
          <p:nvPr/>
        </p:nvGraphicFramePr>
        <p:xfrm>
          <a:off x="6443663" y="800100"/>
          <a:ext cx="2636837" cy="1079500"/>
        </p:xfrm>
        <a:graphic>
          <a:graphicData uri="http://schemas.openxmlformats.org/drawingml/2006/table">
            <a:tbl>
              <a:tblPr/>
              <a:tblGrid>
                <a:gridCol w="1319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7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14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검토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담당</a:t>
                      </a: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0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ko-KR" altLang="ko-KR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이초희</a:t>
                      </a: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Box 124"/>
          <p:cNvSpPr txBox="1">
            <a:spLocks noChangeArrowheads="1"/>
          </p:cNvSpPr>
          <p:nvPr/>
        </p:nvSpPr>
        <p:spPr bwMode="auto">
          <a:xfrm>
            <a:off x="34925" y="2097088"/>
            <a:ext cx="8893175" cy="3063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문서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HISTORY</a:t>
            </a:r>
          </a:p>
        </p:txBody>
      </p:sp>
      <p:graphicFrame>
        <p:nvGraphicFramePr>
          <p:cNvPr id="12408" name="Group 120"/>
          <p:cNvGraphicFramePr>
            <a:graphicFrameLocks noGrp="1"/>
          </p:cNvGraphicFramePr>
          <p:nvPr/>
        </p:nvGraphicFramePr>
        <p:xfrm>
          <a:off x="34925" y="782638"/>
          <a:ext cx="6264275" cy="1081086"/>
        </p:xfrm>
        <a:graphic>
          <a:graphicData uri="http://schemas.openxmlformats.org/drawingml/2006/table">
            <a:tbl>
              <a:tblPr/>
              <a:tblGrid>
                <a:gridCol w="17647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9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과목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_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학년학기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_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단원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362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차시명</a:t>
                      </a: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06 [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탐구 수학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]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마을을 만들어 볼까요</a:t>
                      </a: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362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파일명</a:t>
                      </a: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suh_0101_02_0006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8"/>
          <p:cNvSpPr txBox="1">
            <a:spLocks noChangeArrowheads="1"/>
          </p:cNvSpPr>
          <p:nvPr/>
        </p:nvSpPr>
        <p:spPr bwMode="auto">
          <a:xfrm>
            <a:off x="5684949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정리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TextBox 9"/>
          <p:cNvSpPr txBox="1">
            <a:spLocks noChangeArrowheads="1"/>
          </p:cNvSpPr>
          <p:nvPr/>
        </p:nvSpPr>
        <p:spPr bwMode="auto">
          <a:xfrm>
            <a:off x="5688124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다음 시간에 배울 내용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0006_301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06 [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탐구 수학</a:t>
            </a:r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] 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마을을 만들어 볼까요</a:t>
            </a:r>
            <a:endParaRPr lang="ko-KR" altLang="en-US" sz="8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8" y="1700808"/>
            <a:ext cx="6755463" cy="3420380"/>
          </a:xfrm>
          <a:prstGeom prst="rect">
            <a:avLst/>
          </a:prstGeom>
        </p:spPr>
      </p:pic>
      <p:graphicFrame>
        <p:nvGraphicFramePr>
          <p:cNvPr id="18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2528064"/>
              </p:ext>
            </p:extLst>
          </p:nvPr>
        </p:nvGraphicFramePr>
        <p:xfrm>
          <a:off x="6984268" y="692696"/>
          <a:ext cx="2086863" cy="3603815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우측 상단 텍스트 추가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수학 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54~55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수학 익힘 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31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1" name="직사각형 20"/>
          <p:cNvSpPr/>
          <p:nvPr/>
        </p:nvSpPr>
        <p:spPr>
          <a:xfrm>
            <a:off x="2267744" y="3789040"/>
            <a:ext cx="2952328" cy="3240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2447764" y="3573016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5" name="직선 화살표 연결선 24"/>
          <p:cNvCxnSpPr/>
          <p:nvPr/>
        </p:nvCxnSpPr>
        <p:spPr bwMode="auto">
          <a:xfrm flipV="1">
            <a:off x="3887924" y="2348880"/>
            <a:ext cx="1476164" cy="1476164"/>
          </a:xfrm>
          <a:prstGeom prst="straightConnector1">
            <a:avLst/>
          </a:prstGeom>
          <a:noFill/>
          <a:ln w="19050" cap="flat" cmpd="sng" algn="ctr">
            <a:solidFill>
              <a:srgbClr val="00B0F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8012" y="908720"/>
            <a:ext cx="6840252" cy="40502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9" name="Group 56"/>
          <p:cNvGraphicFramePr>
            <a:graphicFrameLocks noGrp="1"/>
          </p:cNvGraphicFramePr>
          <p:nvPr/>
        </p:nvGraphicFramePr>
        <p:xfrm>
          <a:off x="6984268" y="692696"/>
          <a:ext cx="2086863" cy="2689415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이런 활동을 할 수 있어요 추가</a:t>
                      </a: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게이트</a:t>
                      </a:r>
                      <a:r>
                        <a:rPr kumimoji="0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페이지 추가</a:t>
                      </a: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좌측과 같이 페이지 추가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" name="직사각형 12"/>
          <p:cNvSpPr/>
          <p:nvPr/>
        </p:nvSpPr>
        <p:spPr bwMode="auto">
          <a:xfrm>
            <a:off x="827584" y="1016732"/>
            <a:ext cx="6012668" cy="2520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400" b="0" i="0" u="none" strike="noStrike" cap="none" normalizeH="0" baseline="0" dirty="0" smtClean="0">
                <a:ln>
                  <a:noFill/>
                </a:ln>
                <a:effectLst/>
                <a:latin typeface="굴림" pitchFamily="50" charset="-127"/>
                <a:ea typeface="굴림" pitchFamily="50" charset="-127"/>
              </a:rPr>
              <a:t>만들기 과제 카드 놀이</a:t>
            </a:r>
          </a:p>
        </p:txBody>
      </p:sp>
      <p:sp>
        <p:nvSpPr>
          <p:cNvPr id="14" name="직사각형 13"/>
          <p:cNvSpPr/>
          <p:nvPr/>
        </p:nvSpPr>
        <p:spPr bwMode="auto">
          <a:xfrm>
            <a:off x="251520" y="1484784"/>
            <a:ext cx="6480720" cy="356439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</a:rPr>
              <a:t>ㅇ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17" name="직사각형 16"/>
          <p:cNvSpPr/>
          <p:nvPr/>
        </p:nvSpPr>
        <p:spPr bwMode="auto">
          <a:xfrm>
            <a:off x="561222" y="1929531"/>
            <a:ext cx="6124410" cy="252028"/>
          </a:xfrm>
          <a:prstGeom prst="rect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과제 카드에 등장하는 대상의 특징을 잘 살펴봅니다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/>
          <p:cNvSpPr/>
          <p:nvPr/>
        </p:nvSpPr>
        <p:spPr bwMode="auto">
          <a:xfrm>
            <a:off x="533691" y="2240868"/>
            <a:ext cx="6558081" cy="288032"/>
          </a:xfrm>
          <a:prstGeom prst="rect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   ,   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모양을 이용하여 어떻게 하면 과제 카드에 등장하는 대상을 표현할 수 있을지 생각해 봅니다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직사각형 26"/>
          <p:cNvSpPr/>
          <p:nvPr/>
        </p:nvSpPr>
        <p:spPr bwMode="auto">
          <a:xfrm>
            <a:off x="520991" y="2855032"/>
            <a:ext cx="6319261" cy="288032"/>
          </a:xfrm>
          <a:prstGeom prst="rect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  ,    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모양을 이용하여 대상을 만들고 친구들에게 보여줍니다</a:t>
            </a:r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1916832"/>
            <a:ext cx="324036" cy="3240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3508" y="1484784"/>
            <a:ext cx="6696744" cy="3754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49424" y="2816932"/>
            <a:ext cx="318175" cy="360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51520" y="2240868"/>
            <a:ext cx="318175" cy="360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1. 9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까지의 수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suh_0101_02_0006_4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01_1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직사각형 22"/>
          <p:cNvSpPr/>
          <p:nvPr/>
        </p:nvSpPr>
        <p:spPr bwMode="auto">
          <a:xfrm>
            <a:off x="523087" y="3465004"/>
            <a:ext cx="6588732" cy="288032"/>
          </a:xfrm>
          <a:prstGeom prst="rect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친구들은 만든 모양이 무엇을 나타내는지 알아맞힙니다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1520" y="3429000"/>
            <a:ext cx="318175" cy="360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모서리가 둥근 직사각형 24"/>
          <p:cNvSpPr/>
          <p:nvPr/>
        </p:nvSpPr>
        <p:spPr bwMode="auto">
          <a:xfrm>
            <a:off x="287524" y="3501008"/>
            <a:ext cx="216024" cy="216024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굴림" pitchFamily="50" charset="-127"/>
                <a:ea typeface="굴림" pitchFamily="50" charset="-127"/>
              </a:rPr>
              <a:t>4</a:t>
            </a:r>
            <a:endParaRPr kumimoji="1" lang="ko-KR" altLang="en-US" sz="1600" b="1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6" name="직사각형 25"/>
          <p:cNvSpPr/>
          <p:nvPr/>
        </p:nvSpPr>
        <p:spPr bwMode="auto">
          <a:xfrm>
            <a:off x="523087" y="3791136"/>
            <a:ext cx="6588732" cy="288032"/>
          </a:xfrm>
          <a:prstGeom prst="rect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정답을 맞힌 친구가 과제 카드를 가져가고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카드를 가장 많이 가져간 학생이 놀이에서 이깁니다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2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1520" y="3789040"/>
            <a:ext cx="318175" cy="360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" name="모서리가 둥근 직사각형 32"/>
          <p:cNvSpPr/>
          <p:nvPr/>
        </p:nvSpPr>
        <p:spPr bwMode="auto">
          <a:xfrm>
            <a:off x="287524" y="3861048"/>
            <a:ext cx="216024" cy="216024"/>
          </a:xfrm>
          <a:prstGeom prst="round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6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굴림" pitchFamily="50" charset="-127"/>
                <a:ea typeface="굴림" pitchFamily="50" charset="-127"/>
              </a:rPr>
              <a:t>5</a:t>
            </a:r>
            <a:endParaRPr kumimoji="1" lang="ko-KR" altLang="en-US" sz="1600" b="1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589" y="2316449"/>
            <a:ext cx="204217" cy="190133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8936" y="2323216"/>
            <a:ext cx="204217" cy="190133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44779" y="2316449"/>
            <a:ext cx="204217" cy="190133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04" y="2914112"/>
            <a:ext cx="204217" cy="190133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5751" y="2920879"/>
            <a:ext cx="204217" cy="190133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31594" y="2914112"/>
            <a:ext cx="204217" cy="19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520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9282841"/>
              </p:ext>
            </p:extLst>
          </p:nvPr>
        </p:nvGraphicFramePr>
        <p:xfrm>
          <a:off x="179388" y="733255"/>
          <a:ext cx="8821103" cy="2635974"/>
        </p:xfrm>
        <a:graphic>
          <a:graphicData uri="http://schemas.openxmlformats.org/drawingml/2006/table">
            <a:tbl>
              <a:tblPr/>
              <a:tblGrid>
                <a:gridCol w="540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46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07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88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870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80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41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학습 단계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자료명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프레임 수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 정보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파일명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자료</a:t>
                      </a:r>
                      <a:endParaRPr kumimoji="0" lang="en-US" altLang="ko-KR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형태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254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99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도입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학습 목표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오늘 배울 내용</a:t>
                      </a: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suh_0101_02_0006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_101.html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254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99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전개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탐구 수학 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[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탐구 수학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1] 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모양을 이용하여 마을 만들기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 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52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suh_0101_02_0006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_201.html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254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9999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탐구 수학 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[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탐구 수학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2] </a:t>
                      </a:r>
                      <a:r>
                        <a:rPr kumimoji="0" lang="ko-KR" altLang="en-US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모둠이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만든 마을에 대해 이야기하기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 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53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suh_0101_02_0006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_202.html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1627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99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정리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다음 시간에 배울 내용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다음 시간에 배울 내용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suh_0101_02_0006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_301.html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1967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9999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보충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이런 활동을 할 수 있어요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suh_0101_02_0006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_401.html</a:t>
                      </a:r>
                      <a:endParaRPr lang="ko-KR" altLang="en-US" sz="9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35964"/>
                  </a:ext>
                </a:extLst>
              </a:tr>
              <a:tr h="358500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99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총 프레임 수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0006_101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9" name="TextBox 8"/>
          <p:cNvSpPr txBox="1">
            <a:spLocks noChangeArrowheads="1"/>
          </p:cNvSpPr>
          <p:nvPr/>
        </p:nvSpPr>
        <p:spPr bwMode="auto">
          <a:xfrm>
            <a:off x="5684949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도입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TextBox 9"/>
          <p:cNvSpPr txBox="1">
            <a:spLocks noChangeArrowheads="1"/>
          </p:cNvSpPr>
          <p:nvPr/>
        </p:nvSpPr>
        <p:spPr bwMode="auto">
          <a:xfrm>
            <a:off x="5688124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오늘 배울 내용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06 [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탐구 수학</a:t>
            </a:r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] 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마을을 만들어 볼까요</a:t>
            </a:r>
            <a:endParaRPr lang="ko-KR" altLang="en-US" sz="8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87" y="1340768"/>
            <a:ext cx="6686177" cy="3385299"/>
          </a:xfrm>
          <a:prstGeom prst="rect">
            <a:avLst/>
          </a:prstGeom>
        </p:spPr>
      </p:pic>
      <p:graphicFrame>
        <p:nvGraphicFramePr>
          <p:cNvPr id="22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3724475"/>
              </p:ext>
            </p:extLst>
          </p:nvPr>
        </p:nvGraphicFramePr>
        <p:xfrm>
          <a:off x="6984268" y="692696"/>
          <a:ext cx="2086863" cy="3268535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이번 시간에는 무엇을 배울까요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?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페이지 디자인 수정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우측 상단 텍스트 추가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수학 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52~53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0" name="직사각형 29"/>
          <p:cNvSpPr/>
          <p:nvPr/>
        </p:nvSpPr>
        <p:spPr>
          <a:xfrm>
            <a:off x="935596" y="1484784"/>
            <a:ext cx="5040560" cy="30603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>
            <a:off x="1115616" y="1340768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5076056" y="1628800"/>
            <a:ext cx="828092" cy="2520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/>
          <p:cNvSpPr/>
          <p:nvPr/>
        </p:nvSpPr>
        <p:spPr>
          <a:xfrm>
            <a:off x="5616116" y="1484784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8"/>
          <p:cNvSpPr txBox="1">
            <a:spLocks noChangeArrowheads="1"/>
          </p:cNvSpPr>
          <p:nvPr/>
        </p:nvSpPr>
        <p:spPr bwMode="auto">
          <a:xfrm>
            <a:off x="5684949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TextBox 9"/>
          <p:cNvSpPr txBox="1">
            <a:spLocks noChangeArrowheads="1"/>
          </p:cNvSpPr>
          <p:nvPr/>
        </p:nvSpPr>
        <p:spPr bwMode="auto">
          <a:xfrm>
            <a:off x="5688124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탐구 수학 </a:t>
            </a:r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9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0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2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0006_201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6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06 [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탐구 수학</a:t>
            </a:r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] 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마을을 만들어 볼까요</a:t>
            </a:r>
            <a:endParaRPr lang="ko-KR" altLang="en-US" sz="8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48" y="836712"/>
            <a:ext cx="5059721" cy="256180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562" y="5610387"/>
            <a:ext cx="1960016" cy="992382"/>
          </a:xfrm>
          <a:prstGeom prst="rect">
            <a:avLst/>
          </a:prstGeom>
        </p:spPr>
      </p:pic>
      <p:graphicFrame>
        <p:nvGraphicFramePr>
          <p:cNvPr id="45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983070"/>
              </p:ext>
            </p:extLst>
          </p:nvPr>
        </p:nvGraphicFramePr>
        <p:xfrm>
          <a:off x="6984268" y="656692"/>
          <a:ext cx="2086863" cy="3329583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r>
                        <a:rPr kumimoji="0"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suh_0101_02_</a:t>
                      </a:r>
                      <a:r>
                        <a:rPr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0006_201</a:t>
                      </a:r>
                      <a:r>
                        <a:rPr kumimoji="0" lang="en-US" altLang="ko-KR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.html</a:t>
                      </a:r>
                      <a:r>
                        <a:rPr kumimoji="0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과</a:t>
                      </a: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suh_0101_02_</a:t>
                      </a:r>
                      <a:r>
                        <a:rPr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0006_202.html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합쳐서 </a:t>
                      </a:r>
                      <a:r>
                        <a:rPr kumimoji="0"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suh_0101_02_</a:t>
                      </a:r>
                      <a:r>
                        <a:rPr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0006_201.html </a:t>
                      </a:r>
                      <a:r>
                        <a:rPr lang="ko-KR" altLang="en-US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파일로 만들어 주세요</a:t>
                      </a:r>
                      <a:r>
                        <a:rPr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.</a:t>
                      </a:r>
                      <a:endParaRPr lang="ko-KR" altLang="en-US" sz="10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전체 레이아웃 수정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(5~8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번 슬라이드 참고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)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9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7807935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5957749"/>
                  </a:ext>
                </a:extLst>
              </a:tr>
            </a:tbl>
          </a:graphicData>
        </a:graphic>
      </p:graphicFrame>
      <p:sp>
        <p:nvSpPr>
          <p:cNvPr id="48" name="타원 47"/>
          <p:cNvSpPr/>
          <p:nvPr/>
        </p:nvSpPr>
        <p:spPr>
          <a:xfrm>
            <a:off x="4969626" y="977998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158" y="3608686"/>
            <a:ext cx="5116879" cy="2590743"/>
          </a:xfrm>
          <a:prstGeom prst="rect">
            <a:avLst/>
          </a:prstGeom>
        </p:spPr>
      </p:pic>
      <p:sp>
        <p:nvSpPr>
          <p:cNvPr id="47" name="직사각형 46"/>
          <p:cNvSpPr/>
          <p:nvPr/>
        </p:nvSpPr>
        <p:spPr>
          <a:xfrm>
            <a:off x="1039665" y="1047276"/>
            <a:ext cx="4003530" cy="51521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8"/>
          <p:cNvSpPr txBox="1">
            <a:spLocks noChangeArrowheads="1"/>
          </p:cNvSpPr>
          <p:nvPr/>
        </p:nvSpPr>
        <p:spPr bwMode="auto">
          <a:xfrm>
            <a:off x="5684949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TextBox 9"/>
          <p:cNvSpPr txBox="1">
            <a:spLocks noChangeArrowheads="1"/>
          </p:cNvSpPr>
          <p:nvPr/>
        </p:nvSpPr>
        <p:spPr bwMode="auto">
          <a:xfrm>
            <a:off x="5688124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탐구 수학 </a:t>
            </a:r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9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0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2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0006_201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6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06 [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탐구 수학</a:t>
            </a:r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] 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마을을 만들어 볼까요</a:t>
            </a:r>
            <a:endParaRPr lang="ko-KR" altLang="en-US" sz="80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45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267994"/>
              </p:ext>
            </p:extLst>
          </p:nvPr>
        </p:nvGraphicFramePr>
        <p:xfrm>
          <a:off x="6984268" y="656692"/>
          <a:ext cx="2086863" cy="3786783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그림 탭 클릭 시 나타나는 화면</a:t>
                      </a: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돋보기 버튼 디자인 수정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altLang="ko-KR" sz="1000" dirty="0" smtClean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돋보기 버튼 클릭 시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풀팝업창에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그림 크게 보여지고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확축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기능 추가해 주세요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.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ea typeface="나눔고딕"/>
                        </a:rPr>
                        <a:t>말풍선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디자인 수정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9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7807935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5957749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0" y="1176821"/>
            <a:ext cx="6876764" cy="405237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 bwMode="auto">
          <a:xfrm>
            <a:off x="539552" y="1340768"/>
            <a:ext cx="3816424" cy="19013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,    ,      </a:t>
            </a:r>
            <a:r>
              <a:rPr kumimoji="1" lang="ko-KR" altLang="en-US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모양으로 마을을 만들어 봅시다</a:t>
            </a:r>
            <a:r>
              <a:rPr kumimoji="1" lang="en-US" altLang="ko-KR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45" y="1334001"/>
            <a:ext cx="204217" cy="19013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1340768"/>
            <a:ext cx="204217" cy="19013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435" y="1334001"/>
            <a:ext cx="204217" cy="19013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6036" y="1435835"/>
            <a:ext cx="1931386" cy="27719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 bwMode="auto">
          <a:xfrm>
            <a:off x="4924809" y="1479267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방법</a:t>
            </a:r>
          </a:p>
        </p:txBody>
      </p:sp>
      <p:sp>
        <p:nvSpPr>
          <p:cNvPr id="31" name="직사각형 30"/>
          <p:cNvSpPr/>
          <p:nvPr/>
        </p:nvSpPr>
        <p:spPr bwMode="auto">
          <a:xfrm>
            <a:off x="5572881" y="1481635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물음 </a:t>
            </a:r>
            <a:r>
              <a:rPr kumimoji="1" lang="en-US" altLang="ko-KR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1</a:t>
            </a:r>
            <a:endParaRPr kumimoji="1" lang="ko-KR" altLang="en-US" sz="10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2" name="직사각형 31"/>
          <p:cNvSpPr/>
          <p:nvPr/>
        </p:nvSpPr>
        <p:spPr bwMode="auto">
          <a:xfrm>
            <a:off x="6207677" y="1481005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물음 </a:t>
            </a:r>
            <a:r>
              <a:rPr kumimoji="1" lang="en-US" altLang="ko-KR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2</a:t>
            </a:r>
            <a:endParaRPr kumimoji="1" lang="ko-KR" altLang="en-US" sz="10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12" name="직사각형 11"/>
          <p:cNvSpPr/>
          <p:nvPr/>
        </p:nvSpPr>
        <p:spPr bwMode="auto">
          <a:xfrm>
            <a:off x="323529" y="1853261"/>
            <a:ext cx="6459824" cy="359196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58" name="직사각형 57"/>
          <p:cNvSpPr/>
          <p:nvPr/>
        </p:nvSpPr>
        <p:spPr bwMode="auto">
          <a:xfrm>
            <a:off x="4265842" y="1481004"/>
            <a:ext cx="575675" cy="234413"/>
          </a:xfrm>
          <a:prstGeom prst="rect">
            <a:avLst/>
          </a:prstGeom>
          <a:solidFill>
            <a:srgbClr val="996633"/>
          </a:solidFill>
          <a:ln w="9525" cap="flat" cmpd="sng" algn="ctr">
            <a:solidFill>
              <a:srgbClr val="99663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그림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9044" y="1799788"/>
            <a:ext cx="3908794" cy="3645436"/>
          </a:xfrm>
          <a:prstGeom prst="rect">
            <a:avLst/>
          </a:prstGeom>
        </p:spPr>
      </p:pic>
      <p:sp>
        <p:nvSpPr>
          <p:cNvPr id="61" name="직사각형 60"/>
          <p:cNvSpPr/>
          <p:nvPr/>
        </p:nvSpPr>
        <p:spPr>
          <a:xfrm>
            <a:off x="5004047" y="4992244"/>
            <a:ext cx="493833" cy="4529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/>
          <p:cNvSpPr/>
          <p:nvPr/>
        </p:nvSpPr>
        <p:spPr>
          <a:xfrm>
            <a:off x="5209849" y="4848228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3244980" y="4542771"/>
            <a:ext cx="1651056" cy="8503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/>
          <p:cNvSpPr/>
          <p:nvPr/>
        </p:nvSpPr>
        <p:spPr>
          <a:xfrm>
            <a:off x="3450782" y="4398756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982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8"/>
          <p:cNvSpPr txBox="1">
            <a:spLocks noChangeArrowheads="1"/>
          </p:cNvSpPr>
          <p:nvPr/>
        </p:nvSpPr>
        <p:spPr bwMode="auto">
          <a:xfrm>
            <a:off x="5684949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TextBox 9"/>
          <p:cNvSpPr txBox="1">
            <a:spLocks noChangeArrowheads="1"/>
          </p:cNvSpPr>
          <p:nvPr/>
        </p:nvSpPr>
        <p:spPr bwMode="auto">
          <a:xfrm>
            <a:off x="5688124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탐구 수학 </a:t>
            </a:r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9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0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2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0006_201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6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06 [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탐구 수학</a:t>
            </a:r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] 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마을을 만들어 볼까요</a:t>
            </a:r>
            <a:endParaRPr lang="ko-KR" altLang="en-US" sz="80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45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676087"/>
              </p:ext>
            </p:extLst>
          </p:nvPr>
        </p:nvGraphicFramePr>
        <p:xfrm>
          <a:off x="6984268" y="656692"/>
          <a:ext cx="2086863" cy="4183023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방법 탭 클릭 시 나타나는 화면</a:t>
                      </a: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활동 방법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프로토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참고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한 화면에 세로 스크롤 없이 다 보이겠죠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?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만약 텍스트가 한 화면을 넘친다면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ea typeface="나눔고딕"/>
                        </a:rPr>
                        <a:t>이너탭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이용하여 두 개 화면에 텍스트를 나눠 주세요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.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9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7807935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5957749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0" y="1176821"/>
            <a:ext cx="6876764" cy="405237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 bwMode="auto">
          <a:xfrm>
            <a:off x="539552" y="1340768"/>
            <a:ext cx="3816424" cy="19013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,    ,      </a:t>
            </a:r>
            <a:r>
              <a:rPr kumimoji="1" lang="ko-KR" altLang="en-US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모양으로 마을을 만들어 봅시다</a:t>
            </a:r>
            <a:r>
              <a:rPr kumimoji="1" lang="en-US" altLang="ko-KR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45" y="1334001"/>
            <a:ext cx="204217" cy="19013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1340768"/>
            <a:ext cx="204217" cy="19013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435" y="1334001"/>
            <a:ext cx="204217" cy="19013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6036" y="1435835"/>
            <a:ext cx="1931386" cy="27719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 bwMode="auto">
          <a:xfrm>
            <a:off x="4924809" y="1479267"/>
            <a:ext cx="575675" cy="234413"/>
          </a:xfrm>
          <a:prstGeom prst="rect">
            <a:avLst/>
          </a:prstGeom>
          <a:solidFill>
            <a:srgbClr val="996633"/>
          </a:solidFill>
          <a:ln w="9525" cap="flat" cmpd="sng" algn="ctr">
            <a:solidFill>
              <a:srgbClr val="99663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방법</a:t>
            </a:r>
          </a:p>
        </p:txBody>
      </p:sp>
      <p:sp>
        <p:nvSpPr>
          <p:cNvPr id="31" name="직사각형 30"/>
          <p:cNvSpPr/>
          <p:nvPr/>
        </p:nvSpPr>
        <p:spPr bwMode="auto">
          <a:xfrm>
            <a:off x="5572881" y="1481635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물음 </a:t>
            </a:r>
            <a:r>
              <a:rPr kumimoji="1" lang="en-US" altLang="ko-KR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1</a:t>
            </a:r>
            <a:endParaRPr kumimoji="1" lang="ko-KR" altLang="en-US" sz="10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2" name="직사각형 31"/>
          <p:cNvSpPr/>
          <p:nvPr/>
        </p:nvSpPr>
        <p:spPr bwMode="auto">
          <a:xfrm>
            <a:off x="6207677" y="1481005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물음 </a:t>
            </a:r>
            <a:r>
              <a:rPr kumimoji="1" lang="en-US" altLang="ko-KR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2</a:t>
            </a:r>
            <a:endParaRPr kumimoji="1" lang="ko-KR" altLang="en-US" sz="10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349" y="1859452"/>
            <a:ext cx="6605915" cy="376808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 bwMode="auto">
          <a:xfrm>
            <a:off x="562245" y="2236260"/>
            <a:ext cx="6221107" cy="320896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0477" y="2276872"/>
            <a:ext cx="399095" cy="407771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 bwMode="auto">
          <a:xfrm>
            <a:off x="683568" y="2306760"/>
            <a:ext cx="6048672" cy="44684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모둠에서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만들고 싶은 마을의 주제를 토의해서 정합니다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직사각형 37"/>
          <p:cNvSpPr/>
          <p:nvPr/>
        </p:nvSpPr>
        <p:spPr bwMode="auto">
          <a:xfrm>
            <a:off x="677094" y="2666800"/>
            <a:ext cx="6106258" cy="44684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모둠에서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정한 마을을 만들기 위해 어떤 것들을 만들어야 하는지 생각해 봅니다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직사각형 38"/>
          <p:cNvSpPr/>
          <p:nvPr/>
        </p:nvSpPr>
        <p:spPr bwMode="auto">
          <a:xfrm>
            <a:off x="674043" y="3289233"/>
            <a:ext cx="6106258" cy="44684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여러 가지 모양을 모읍니다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직사각형 39"/>
          <p:cNvSpPr/>
          <p:nvPr/>
        </p:nvSpPr>
        <p:spPr bwMode="auto">
          <a:xfrm>
            <a:off x="678940" y="3661978"/>
            <a:ext cx="6106258" cy="44684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모둠에서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정한 마을을 꾸미는 데 필요한 모양을 어떻게 만들지 구상합니다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329" y="2706012"/>
            <a:ext cx="348047" cy="38285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5111" y="3278563"/>
            <a:ext cx="348047" cy="382852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3331" y="3681028"/>
            <a:ext cx="356241" cy="364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1745" y="4393791"/>
            <a:ext cx="351839" cy="326708"/>
          </a:xfrm>
          <a:prstGeom prst="rect">
            <a:avLst/>
          </a:prstGeom>
        </p:spPr>
      </p:pic>
      <p:sp>
        <p:nvSpPr>
          <p:cNvPr id="46" name="직사각형 45"/>
          <p:cNvSpPr/>
          <p:nvPr/>
        </p:nvSpPr>
        <p:spPr bwMode="auto">
          <a:xfrm>
            <a:off x="683568" y="4376782"/>
            <a:ext cx="6106258" cy="44684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미리 준비한   </a:t>
            </a:r>
            <a:r>
              <a:rPr kumimoji="1" lang="ko-KR" alt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  ,    </a:t>
            </a:r>
            <a:r>
              <a:rPr kumimoji="1" lang="ko-KR" alt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 중 필요한 것을 골라 모양을 만듭니다</a:t>
            </a:r>
            <a:r>
              <a:rPr kumimoji="1" lang="en-US" altLang="ko-KR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3" name="그림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8610" y="4459951"/>
            <a:ext cx="204217" cy="190133"/>
          </a:xfrm>
          <a:prstGeom prst="rect">
            <a:avLst/>
          </a:prstGeom>
        </p:spPr>
      </p:pic>
      <p:pic>
        <p:nvPicPr>
          <p:cNvPr id="54" name="그림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760" y="4466718"/>
            <a:ext cx="204217" cy="190133"/>
          </a:xfrm>
          <a:prstGeom prst="rect">
            <a:avLst/>
          </a:prstGeom>
        </p:spPr>
      </p:pic>
      <p:pic>
        <p:nvPicPr>
          <p:cNvPr id="55" name="그림 5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8078" y="4469476"/>
            <a:ext cx="204217" cy="19013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1277" y="5015185"/>
            <a:ext cx="354774" cy="354774"/>
          </a:xfrm>
          <a:prstGeom prst="rect">
            <a:avLst/>
          </a:prstGeom>
        </p:spPr>
      </p:pic>
      <p:sp>
        <p:nvSpPr>
          <p:cNvPr id="57" name="직사각형 56"/>
          <p:cNvSpPr/>
          <p:nvPr/>
        </p:nvSpPr>
        <p:spPr bwMode="auto">
          <a:xfrm>
            <a:off x="683568" y="5013176"/>
            <a:ext cx="6106258" cy="44684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각자 만든 모양을 모아 </a:t>
            </a:r>
            <a:r>
              <a:rPr kumimoji="1" lang="ko-KR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모둠의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마을을 완성합니다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직사각형 57"/>
          <p:cNvSpPr/>
          <p:nvPr/>
        </p:nvSpPr>
        <p:spPr bwMode="auto">
          <a:xfrm>
            <a:off x="4265842" y="1481004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그림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237402" y="1748589"/>
            <a:ext cx="6710862" cy="40732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/>
          <p:cNvSpPr/>
          <p:nvPr/>
        </p:nvSpPr>
        <p:spPr>
          <a:xfrm>
            <a:off x="443204" y="1604573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356443" y="1911371"/>
            <a:ext cx="6433383" cy="34817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/>
        </p:nvSpPr>
        <p:spPr>
          <a:xfrm>
            <a:off x="2184293" y="1876423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1319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8"/>
          <p:cNvSpPr txBox="1">
            <a:spLocks noChangeArrowheads="1"/>
          </p:cNvSpPr>
          <p:nvPr/>
        </p:nvSpPr>
        <p:spPr bwMode="auto">
          <a:xfrm>
            <a:off x="5684949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TextBox 9"/>
          <p:cNvSpPr txBox="1">
            <a:spLocks noChangeArrowheads="1"/>
          </p:cNvSpPr>
          <p:nvPr/>
        </p:nvSpPr>
        <p:spPr bwMode="auto">
          <a:xfrm>
            <a:off x="5688124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탐구 수학 </a:t>
            </a:r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9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0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2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0006_201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6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06 [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탐구 수학</a:t>
            </a:r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] 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마을을 만들어 볼까요</a:t>
            </a:r>
            <a:endParaRPr lang="ko-KR" altLang="en-US" sz="80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45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455306"/>
              </p:ext>
            </p:extLst>
          </p:nvPr>
        </p:nvGraphicFramePr>
        <p:xfrm>
          <a:off x="6984268" y="656692"/>
          <a:ext cx="2086863" cy="3481983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물음 </a:t>
                      </a:r>
                      <a:r>
                        <a:rPr kumimoji="0" lang="en-US" altLang="ko-KR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 </a:t>
                      </a:r>
                      <a:r>
                        <a:rPr kumimoji="0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탭 클릭 시 나타나는 화면</a:t>
                      </a: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정답 확인 클릭 시 답 동시에 모두 나타나고 정답 가리기로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토글됨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9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7807935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5957749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0" y="1176821"/>
            <a:ext cx="6876764" cy="405237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 bwMode="auto">
          <a:xfrm>
            <a:off x="539552" y="1340768"/>
            <a:ext cx="3816424" cy="19013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,    ,      </a:t>
            </a:r>
            <a:r>
              <a:rPr kumimoji="1" lang="ko-KR" altLang="en-US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모양으로 마을을 만들어 봅시다</a:t>
            </a:r>
            <a:r>
              <a:rPr kumimoji="1" lang="en-US" altLang="ko-KR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45" y="1334001"/>
            <a:ext cx="204217" cy="19013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1340768"/>
            <a:ext cx="204217" cy="19013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435" y="1334001"/>
            <a:ext cx="204217" cy="19013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6036" y="1435835"/>
            <a:ext cx="1931386" cy="27719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 bwMode="auto">
          <a:xfrm>
            <a:off x="4924809" y="1479267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방법</a:t>
            </a:r>
          </a:p>
        </p:txBody>
      </p:sp>
      <p:sp>
        <p:nvSpPr>
          <p:cNvPr id="31" name="직사각형 30"/>
          <p:cNvSpPr/>
          <p:nvPr/>
        </p:nvSpPr>
        <p:spPr bwMode="auto">
          <a:xfrm>
            <a:off x="5572881" y="1481635"/>
            <a:ext cx="575675" cy="234413"/>
          </a:xfrm>
          <a:prstGeom prst="rect">
            <a:avLst/>
          </a:prstGeom>
          <a:solidFill>
            <a:srgbClr val="996633"/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물음 </a:t>
            </a:r>
            <a:r>
              <a:rPr kumimoji="1" lang="en-US" altLang="ko-KR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1</a:t>
            </a:r>
            <a:endParaRPr kumimoji="1" lang="ko-KR" altLang="en-US" sz="10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2" name="직사각형 31"/>
          <p:cNvSpPr/>
          <p:nvPr/>
        </p:nvSpPr>
        <p:spPr bwMode="auto">
          <a:xfrm>
            <a:off x="6207677" y="1481005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물음 </a:t>
            </a:r>
            <a:r>
              <a:rPr kumimoji="1" lang="en-US" altLang="ko-KR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2</a:t>
            </a:r>
            <a:endParaRPr kumimoji="1" lang="ko-KR" altLang="en-US" sz="10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5" name="직사각형 34"/>
          <p:cNvSpPr/>
          <p:nvPr/>
        </p:nvSpPr>
        <p:spPr bwMode="auto">
          <a:xfrm>
            <a:off x="503548" y="1880828"/>
            <a:ext cx="6323874" cy="44684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마을을 어떤 주제로 만들지 말해 보세요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 bwMode="auto">
          <a:xfrm>
            <a:off x="562245" y="2236260"/>
            <a:ext cx="6221107" cy="259689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7" name="직사각형 36"/>
          <p:cNvSpPr/>
          <p:nvPr/>
        </p:nvSpPr>
        <p:spPr bwMode="auto">
          <a:xfrm>
            <a:off x="2237592" y="2382188"/>
            <a:ext cx="3139807" cy="35219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기차 마을을 만들 것입니다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accent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2583" y="2363138"/>
            <a:ext cx="448952" cy="371249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 bwMode="auto">
          <a:xfrm>
            <a:off x="1799692" y="2312893"/>
            <a:ext cx="3577707" cy="43203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0" name="타원 19"/>
          <p:cNvSpPr/>
          <p:nvPr/>
        </p:nvSpPr>
        <p:spPr bwMode="auto">
          <a:xfrm>
            <a:off x="5089367" y="2188576"/>
            <a:ext cx="288032" cy="273231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</a:rPr>
              <a:t>?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1" name="직사각형 40"/>
          <p:cNvSpPr/>
          <p:nvPr/>
        </p:nvSpPr>
        <p:spPr bwMode="auto">
          <a:xfrm>
            <a:off x="2237592" y="2866528"/>
            <a:ext cx="3139807" cy="35219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동물 마을을 만들 것입니다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accent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2583" y="2847478"/>
            <a:ext cx="448952" cy="371249"/>
          </a:xfrm>
          <a:prstGeom prst="rect">
            <a:avLst/>
          </a:prstGeom>
        </p:spPr>
      </p:pic>
      <p:sp>
        <p:nvSpPr>
          <p:cNvPr id="43" name="직사각형 42"/>
          <p:cNvSpPr/>
          <p:nvPr/>
        </p:nvSpPr>
        <p:spPr bwMode="auto">
          <a:xfrm>
            <a:off x="1799692" y="2797233"/>
            <a:ext cx="3577707" cy="43203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4" name="타원 43"/>
          <p:cNvSpPr/>
          <p:nvPr/>
        </p:nvSpPr>
        <p:spPr bwMode="auto">
          <a:xfrm>
            <a:off x="5089367" y="2672916"/>
            <a:ext cx="288032" cy="273231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</a:rPr>
              <a:t>?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7" name="직사각형 46"/>
          <p:cNvSpPr/>
          <p:nvPr/>
        </p:nvSpPr>
        <p:spPr bwMode="auto">
          <a:xfrm>
            <a:off x="2237592" y="3344105"/>
            <a:ext cx="3335289" cy="35219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자동차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마을을 만들 것입니다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accent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2583" y="3325055"/>
            <a:ext cx="448952" cy="371249"/>
          </a:xfrm>
          <a:prstGeom prst="rect">
            <a:avLst/>
          </a:prstGeom>
        </p:spPr>
      </p:pic>
      <p:sp>
        <p:nvSpPr>
          <p:cNvPr id="49" name="직사각형 48"/>
          <p:cNvSpPr/>
          <p:nvPr/>
        </p:nvSpPr>
        <p:spPr bwMode="auto">
          <a:xfrm>
            <a:off x="1799692" y="3274810"/>
            <a:ext cx="3577707" cy="43203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52" name="타원 51"/>
          <p:cNvSpPr/>
          <p:nvPr/>
        </p:nvSpPr>
        <p:spPr bwMode="auto">
          <a:xfrm>
            <a:off x="5089367" y="3150493"/>
            <a:ext cx="288032" cy="273231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</a:rPr>
              <a:t>?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56" name="직사각형 55"/>
          <p:cNvSpPr/>
          <p:nvPr/>
        </p:nvSpPr>
        <p:spPr bwMode="auto">
          <a:xfrm>
            <a:off x="4265842" y="1481004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그림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5621922" y="4805778"/>
            <a:ext cx="1074314" cy="4529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/>
          <p:cNvSpPr/>
          <p:nvPr/>
        </p:nvSpPr>
        <p:spPr>
          <a:xfrm>
            <a:off x="5827724" y="4661762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01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8"/>
          <p:cNvSpPr txBox="1">
            <a:spLocks noChangeArrowheads="1"/>
          </p:cNvSpPr>
          <p:nvPr/>
        </p:nvSpPr>
        <p:spPr bwMode="auto">
          <a:xfrm>
            <a:off x="5684949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TextBox 9"/>
          <p:cNvSpPr txBox="1">
            <a:spLocks noChangeArrowheads="1"/>
          </p:cNvSpPr>
          <p:nvPr/>
        </p:nvSpPr>
        <p:spPr bwMode="auto">
          <a:xfrm>
            <a:off x="5688124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탐구 수학 </a:t>
            </a:r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9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0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2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0006_201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6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06 [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탐구 수학</a:t>
            </a:r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] 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마을을 만들어 볼까요</a:t>
            </a:r>
            <a:endParaRPr lang="ko-KR" altLang="en-US" sz="8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0" y="1176821"/>
            <a:ext cx="6876764" cy="405237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 bwMode="auto">
          <a:xfrm>
            <a:off x="539552" y="1340768"/>
            <a:ext cx="3816424" cy="19013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,    ,      </a:t>
            </a:r>
            <a:r>
              <a:rPr kumimoji="1" lang="ko-KR" altLang="en-US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모양으로 마을을 만들어 봅시다</a:t>
            </a:r>
            <a:r>
              <a:rPr kumimoji="1" lang="en-US" altLang="ko-KR" sz="1400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45" y="1334001"/>
            <a:ext cx="204217" cy="19013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1340768"/>
            <a:ext cx="204217" cy="19013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435" y="1334001"/>
            <a:ext cx="204217" cy="19013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6036" y="1435835"/>
            <a:ext cx="1931386" cy="27719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 bwMode="auto">
          <a:xfrm>
            <a:off x="4924809" y="1479267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방법</a:t>
            </a:r>
          </a:p>
        </p:txBody>
      </p:sp>
      <p:sp>
        <p:nvSpPr>
          <p:cNvPr id="31" name="직사각형 30"/>
          <p:cNvSpPr/>
          <p:nvPr/>
        </p:nvSpPr>
        <p:spPr bwMode="auto">
          <a:xfrm>
            <a:off x="5572881" y="1481635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물음 </a:t>
            </a:r>
            <a:r>
              <a:rPr kumimoji="1" lang="en-US" altLang="ko-KR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1</a:t>
            </a:r>
            <a:endParaRPr kumimoji="1" lang="ko-KR" altLang="en-US" sz="10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2" name="직사각형 31"/>
          <p:cNvSpPr/>
          <p:nvPr/>
        </p:nvSpPr>
        <p:spPr bwMode="auto">
          <a:xfrm>
            <a:off x="6207677" y="1481005"/>
            <a:ext cx="575675" cy="234413"/>
          </a:xfrm>
          <a:prstGeom prst="rect">
            <a:avLst/>
          </a:prstGeom>
          <a:solidFill>
            <a:srgbClr val="996633"/>
          </a:solidFill>
          <a:ln w="9525" cap="flat" cmpd="sng" algn="ctr">
            <a:solidFill>
              <a:srgbClr val="99663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물음 </a:t>
            </a:r>
            <a:r>
              <a:rPr kumimoji="1" lang="en-US" altLang="ko-KR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2</a:t>
            </a:r>
            <a:endParaRPr kumimoji="1" lang="ko-KR" altLang="en-US" sz="10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5" name="직사각형 34"/>
          <p:cNvSpPr/>
          <p:nvPr/>
        </p:nvSpPr>
        <p:spPr bwMode="auto">
          <a:xfrm>
            <a:off x="503548" y="1880828"/>
            <a:ext cx="6323874" cy="44684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,    ,   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모양을 이용하여 무엇을 만들 것인가요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 bwMode="auto">
          <a:xfrm>
            <a:off x="562245" y="2236260"/>
            <a:ext cx="6221107" cy="259689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7" name="직사각형 36"/>
          <p:cNvSpPr/>
          <p:nvPr/>
        </p:nvSpPr>
        <p:spPr bwMode="auto">
          <a:xfrm>
            <a:off x="964140" y="2382188"/>
            <a:ext cx="5624083" cy="35219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모양으로 기차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  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모양으로 바퀴를 만들 것입니다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accent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132" y="2363138"/>
            <a:ext cx="448952" cy="371249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 bwMode="auto">
          <a:xfrm>
            <a:off x="526241" y="2312893"/>
            <a:ext cx="6257111" cy="43203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0" name="타원 19"/>
          <p:cNvSpPr/>
          <p:nvPr/>
        </p:nvSpPr>
        <p:spPr bwMode="auto">
          <a:xfrm>
            <a:off x="3815916" y="2188576"/>
            <a:ext cx="288032" cy="273231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</a:rPr>
              <a:t>?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1" name="직사각형 40"/>
          <p:cNvSpPr/>
          <p:nvPr/>
        </p:nvSpPr>
        <p:spPr bwMode="auto">
          <a:xfrm>
            <a:off x="964141" y="2866528"/>
            <a:ext cx="5863281" cy="35219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모양으로 얼굴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  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모양으로 귀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코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몸통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다리를 만들어서 코끼리를 만들 것입니다</a:t>
            </a: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accent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132" y="2847478"/>
            <a:ext cx="448952" cy="371249"/>
          </a:xfrm>
          <a:prstGeom prst="rect">
            <a:avLst/>
          </a:prstGeom>
        </p:spPr>
      </p:pic>
      <p:sp>
        <p:nvSpPr>
          <p:cNvPr id="43" name="직사각형 42"/>
          <p:cNvSpPr/>
          <p:nvPr/>
        </p:nvSpPr>
        <p:spPr bwMode="auto">
          <a:xfrm>
            <a:off x="526241" y="2797233"/>
            <a:ext cx="6257111" cy="69004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4" name="타원 43"/>
          <p:cNvSpPr/>
          <p:nvPr/>
        </p:nvSpPr>
        <p:spPr bwMode="auto">
          <a:xfrm>
            <a:off x="3815916" y="2672916"/>
            <a:ext cx="288032" cy="273231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</a:rPr>
              <a:t>?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45" y="1944125"/>
            <a:ext cx="204217" cy="190133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1950892"/>
            <a:ext cx="204217" cy="190133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435" y="1944125"/>
            <a:ext cx="204217" cy="190133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549" y="2468466"/>
            <a:ext cx="204217" cy="190133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1820" y="2463220"/>
            <a:ext cx="204217" cy="190133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434" y="2952914"/>
            <a:ext cx="204217" cy="190133"/>
          </a:xfrm>
          <a:prstGeom prst="rect">
            <a:avLst/>
          </a:prstGeom>
        </p:spPr>
      </p:pic>
      <p:pic>
        <p:nvPicPr>
          <p:cNvPr id="53" name="그림 5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946" y="2946147"/>
            <a:ext cx="204217" cy="190133"/>
          </a:xfrm>
          <a:prstGeom prst="rect">
            <a:avLst/>
          </a:prstGeom>
        </p:spPr>
      </p:pic>
      <p:sp>
        <p:nvSpPr>
          <p:cNvPr id="54" name="직사각형 53"/>
          <p:cNvSpPr/>
          <p:nvPr/>
        </p:nvSpPr>
        <p:spPr bwMode="auto">
          <a:xfrm>
            <a:off x="4265842" y="1481004"/>
            <a:ext cx="575675" cy="234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굴림" pitchFamily="50" charset="-127"/>
                <a:ea typeface="굴림" pitchFamily="50" charset="-127"/>
              </a:rPr>
              <a:t>그림</a:t>
            </a:r>
          </a:p>
        </p:txBody>
      </p:sp>
      <p:graphicFrame>
        <p:nvGraphicFramePr>
          <p:cNvPr id="55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31047"/>
              </p:ext>
            </p:extLst>
          </p:nvPr>
        </p:nvGraphicFramePr>
        <p:xfrm>
          <a:off x="6984268" y="656692"/>
          <a:ext cx="2086863" cy="3481983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물음 </a:t>
                      </a:r>
                      <a:r>
                        <a:rPr kumimoji="0" lang="en-US" altLang="ko-KR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 </a:t>
                      </a:r>
                      <a:r>
                        <a:rPr kumimoji="0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탭 클릭 시 나타나는 화면</a:t>
                      </a: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정답 확인 클릭 시 답 동시에 모두 나타나고 정답 가리기로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토글됨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9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7807935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5957749"/>
                  </a:ext>
                </a:extLst>
              </a:tr>
            </a:tbl>
          </a:graphicData>
        </a:graphic>
      </p:graphicFrame>
      <p:sp>
        <p:nvSpPr>
          <p:cNvPr id="56" name="직사각형 55"/>
          <p:cNvSpPr/>
          <p:nvPr/>
        </p:nvSpPr>
        <p:spPr>
          <a:xfrm>
            <a:off x="5621922" y="4805778"/>
            <a:ext cx="1074314" cy="4529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5827724" y="4661762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117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8"/>
          <p:cNvSpPr txBox="1">
            <a:spLocks noChangeArrowheads="1"/>
          </p:cNvSpPr>
          <p:nvPr/>
        </p:nvSpPr>
        <p:spPr bwMode="auto">
          <a:xfrm>
            <a:off x="5684949" y="1273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전개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TextBox 9"/>
          <p:cNvSpPr txBox="1">
            <a:spLocks noChangeArrowheads="1"/>
          </p:cNvSpPr>
          <p:nvPr/>
        </p:nvSpPr>
        <p:spPr bwMode="auto">
          <a:xfrm>
            <a:off x="5688124" y="368660"/>
            <a:ext cx="1331801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탐구 수학 </a:t>
            </a:r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5" name="TextBox 7"/>
          <p:cNvSpPr txBox="1">
            <a:spLocks noChangeArrowheads="1"/>
          </p:cNvSpPr>
          <p:nvPr/>
        </p:nvSpPr>
        <p:spPr bwMode="auto">
          <a:xfrm>
            <a:off x="863600" y="115888"/>
            <a:ext cx="863600" cy="217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1-1	</a:t>
            </a:r>
            <a:endParaRPr lang="en-US" altLang="ko-KR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8" name="TextBox 8"/>
          <p:cNvSpPr txBox="1">
            <a:spLocks noChangeArrowheads="1"/>
          </p:cNvSpPr>
          <p:nvPr/>
        </p:nvSpPr>
        <p:spPr bwMode="auto">
          <a:xfrm>
            <a:off x="2271681" y="142830"/>
            <a:ext cx="2771514" cy="14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altLang="ko-KR" sz="9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900" dirty="0" smtClean="0">
                <a:latin typeface="맑은 고딕" pitchFamily="50" charset="-127"/>
                <a:ea typeface="맑은 고딕" pitchFamily="50" charset="-127"/>
              </a:rPr>
              <a:t>여러 가지 모양</a:t>
            </a:r>
            <a:endParaRPr lang="ko-KR" altLang="en-US" sz="9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9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suh_0101_02_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0006_202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0" name="TextBox 9"/>
          <p:cNvSpPr txBox="1">
            <a:spLocks noChangeArrowheads="1"/>
          </p:cNvSpPr>
          <p:nvPr/>
        </p:nvSpPr>
        <p:spPr bwMode="auto">
          <a:xfrm>
            <a:off x="2268538" y="368660"/>
            <a:ext cx="2735510" cy="215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06 [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탐구 수학</a:t>
            </a:r>
            <a:r>
              <a:rPr lang="en-US" altLang="ko-KR" sz="800" dirty="0" smtClean="0">
                <a:latin typeface="맑은 고딕" pitchFamily="50" charset="-127"/>
                <a:ea typeface="맑은 고딕" pitchFamily="50" charset="-127"/>
              </a:rPr>
              <a:t>] </a:t>
            </a:r>
            <a:r>
              <a:rPr lang="ko-KR" altLang="en-US" sz="800" dirty="0" smtClean="0">
                <a:latin typeface="맑은 고딕" pitchFamily="50" charset="-127"/>
                <a:ea typeface="맑은 고딕" pitchFamily="50" charset="-127"/>
              </a:rPr>
              <a:t>마을을 만들어 볼까요</a:t>
            </a:r>
            <a:endParaRPr lang="ko-KR" altLang="en-US" sz="8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340768"/>
            <a:ext cx="6732748" cy="3408879"/>
          </a:xfrm>
          <a:prstGeom prst="rect">
            <a:avLst/>
          </a:prstGeom>
        </p:spPr>
      </p:pic>
      <p:graphicFrame>
        <p:nvGraphicFramePr>
          <p:cNvPr id="39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5029226"/>
              </p:ext>
            </p:extLst>
          </p:nvPr>
        </p:nvGraphicFramePr>
        <p:xfrm>
          <a:off x="6984268" y="656692"/>
          <a:ext cx="2086863" cy="3634383"/>
        </p:xfrm>
        <a:graphic>
          <a:graphicData uri="http://schemas.openxmlformats.org/drawingml/2006/table">
            <a:tbl>
              <a:tblPr/>
              <a:tblGrid>
                <a:gridCol w="208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85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4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수정사항</a:t>
                      </a: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8564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suh_0101_02_</a:t>
                      </a:r>
                      <a:r>
                        <a:rPr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0006_203.html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  <a:sym typeface="Wingdings" panose="05000000000000000000" pitchFamily="2" charset="2"/>
                        </a:rPr>
                        <a:t></a:t>
                      </a:r>
                      <a:r>
                        <a:rPr kumimoji="0"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suh_0101_02_</a:t>
                      </a:r>
                      <a:r>
                        <a:rPr lang="en-US" altLang="ko-KR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0006_202.html </a:t>
                      </a:r>
                      <a:r>
                        <a:rPr lang="ko-KR" altLang="en-US" sz="1000" b="1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로 파일명 수정</a:t>
                      </a:r>
                      <a:endParaRPr kumimoji="0" lang="en-US" altLang="ko-KR" sz="10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just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대발문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앞 연필 아이콘으로 수정</a:t>
                      </a:r>
                      <a:endParaRPr lang="ko-KR" altLang="en-US" sz="1000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ea typeface="나눔고딕"/>
                        </a:rPr>
                        <a:t>소발문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앞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ea typeface="나눔고딕"/>
                        </a:rPr>
                        <a:t>블릿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추가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ea typeface="나눔고딕"/>
                        </a:rPr>
                        <a:t>말풍선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 디자인 수정</a:t>
                      </a:r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26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</a:rPr>
                        <a:t>재생 바 위치 하단으로 이동 및 디자인 수정</a:t>
                      </a:r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9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ea typeface="나눔고딕"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ea typeface="나눔고딕"/>
                          <a:sym typeface="Wingdings" panose="05000000000000000000" pitchFamily="2" charset="2"/>
                        </a:rPr>
                        <a:t>만든 마을을 친구들에게 설명해 보세요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ea typeface="나눔고딕"/>
                          <a:sym typeface="Wingdings" panose="05000000000000000000" pitchFamily="2" charset="2"/>
                        </a:rPr>
                        <a:t>.</a:t>
                      </a:r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7807935"/>
                  </a:ext>
                </a:extLst>
              </a:tr>
              <a:tr h="1981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>
                        <a:solidFill>
                          <a:srgbClr val="FF0000"/>
                        </a:solidFill>
                        <a:ea typeface="나눔고딕"/>
                      </a:endParaRPr>
                    </a:p>
                  </a:txBody>
                  <a:tcPr marL="91443" marR="91443" marT="45742" marB="4574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5957749"/>
                  </a:ext>
                </a:extLst>
              </a:tr>
            </a:tbl>
          </a:graphicData>
        </a:graphic>
      </p:graphicFrame>
      <p:sp>
        <p:nvSpPr>
          <p:cNvPr id="40" name="직사각형 39"/>
          <p:cNvSpPr/>
          <p:nvPr/>
        </p:nvSpPr>
        <p:spPr>
          <a:xfrm>
            <a:off x="981822" y="1628800"/>
            <a:ext cx="428206" cy="3240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1187624" y="1484784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64818" y="2131329"/>
            <a:ext cx="428206" cy="3240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/>
          <p:cNvSpPr/>
          <p:nvPr/>
        </p:nvSpPr>
        <p:spPr>
          <a:xfrm>
            <a:off x="870620" y="1987313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2062736" y="2489842"/>
            <a:ext cx="1213120" cy="5791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/>
          <p:cNvSpPr/>
          <p:nvPr/>
        </p:nvSpPr>
        <p:spPr>
          <a:xfrm>
            <a:off x="2268538" y="2345826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4211960" y="2852936"/>
            <a:ext cx="1728192" cy="7560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/>
          <p:cNvSpPr/>
          <p:nvPr/>
        </p:nvSpPr>
        <p:spPr>
          <a:xfrm>
            <a:off x="4417762" y="2708920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3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3437854" y="2419361"/>
            <a:ext cx="1566194" cy="2190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>
            <a:off x="4936836" y="2526610"/>
            <a:ext cx="222404" cy="219078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4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8" name="직선 화살표 연결선 7"/>
          <p:cNvCxnSpPr/>
          <p:nvPr/>
        </p:nvCxnSpPr>
        <p:spPr bwMode="auto">
          <a:xfrm flipH="1">
            <a:off x="3437854" y="2564904"/>
            <a:ext cx="612772" cy="2052228"/>
          </a:xfrm>
          <a:prstGeom prst="straightConnector1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9" name="직사각형 58"/>
          <p:cNvSpPr/>
          <p:nvPr/>
        </p:nvSpPr>
        <p:spPr>
          <a:xfrm>
            <a:off x="1165032" y="2122033"/>
            <a:ext cx="3550983" cy="2787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/>
          <p:cNvSpPr/>
          <p:nvPr/>
        </p:nvSpPr>
        <p:spPr>
          <a:xfrm>
            <a:off x="4676821" y="1974716"/>
            <a:ext cx="222404" cy="259396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5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sz="18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noFill/>
        <a:ln w="381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just">
          <a:defRPr sz="1800" dirty="0" smtClean="0"/>
        </a:defPPr>
      </a:lstStyle>
    </a:tx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33013</TotalTime>
  <Words>798</Words>
  <Application>Microsoft Office PowerPoint</Application>
  <PresentationFormat>화면 슬라이드 쇼(4:3)</PresentationFormat>
  <Paragraphs>286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굴림</vt:lpstr>
      <vt:lpstr>나눔고딕</vt:lpstr>
      <vt:lpstr>돋움</vt:lpstr>
      <vt:lpstr>맑은 고딕</vt:lpstr>
      <vt:lpstr>Arial</vt:lpstr>
      <vt:lpstr>Wingdings</vt:lpstr>
      <vt:lpstr>3_기본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sigongtech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김현주</dc:creator>
  <cp:lastModifiedBy>이초희</cp:lastModifiedBy>
  <cp:revision>5500</cp:revision>
  <dcterms:created xsi:type="dcterms:W3CDTF">2008-07-15T12:19:11Z</dcterms:created>
  <dcterms:modified xsi:type="dcterms:W3CDTF">2021-01-18T05:09:05Z</dcterms:modified>
</cp:coreProperties>
</file>